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Poppins 1 Heavy" charset="1" panose="00000A00000000000000"/>
      <p:regular r:id="rId13"/>
    </p:embeddedFont>
    <p:embeddedFont>
      <p:font typeface="Open Sauce" charset="1" panose="00000500000000000000"/>
      <p:regular r:id="rId14"/>
    </p:embeddedFont>
    <p:embeddedFont>
      <p:font typeface="Poppins 2 Semi-Bold" charset="1" panose="00000700000000000000"/>
      <p:regular r:id="rId15"/>
    </p:embeddedFont>
    <p:embeddedFont>
      <p:font typeface="Poppins Medium" charset="1" panose="02000000000000000000"/>
      <p:regular r:id="rId16"/>
    </p:embeddedFont>
    <p:embeddedFont>
      <p:font typeface="Poppins Bold" charset="1" panose="02000000000000000000"/>
      <p:regular r:id="rId17"/>
    </p:embeddedFont>
    <p:embeddedFont>
      <p:font typeface="Poppins 2" charset="1" panose="00000500000000000000"/>
      <p:regular r:id="rId18"/>
    </p:embeddedFont>
    <p:embeddedFont>
      <p:font typeface="Poppins 2 Bold" charset="1" panose="00000800000000000000"/>
      <p:regular r:id="rId19"/>
    </p:embeddedFont>
    <p:embeddedFont>
      <p:font typeface="Poppins 2 Medium" charset="1" panose="00000600000000000000"/>
      <p:regular r:id="rId20"/>
    </p:embeddedFont>
    <p:embeddedFont>
      <p:font typeface="Roboto" charset="1" panose="02000000000000000000"/>
      <p:regular r:id="rId21"/>
    </p:embeddedFont>
    <p:embeddedFont>
      <p:font typeface="Arial" charset="1" panose="020B0502020202020204"/>
      <p:regular r:id="rId22"/>
    </p:embeddedFont>
    <p:embeddedFont>
      <p:font typeface="Poppins 2 Ultra-Bold" charset="1" panose="00000900000000000000"/>
      <p:regular r:id="rId23"/>
    </p:embeddedFont>
    <p:embeddedFont>
      <p:font typeface="Poppins 1 Medium" charset="1" panose="0000060000000000000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png" Type="http://schemas.openxmlformats.org/officeDocument/2006/relationships/image"/><Relationship Id="rId2" Target="../media/image6.png" Type="http://schemas.openxmlformats.org/officeDocument/2006/relationships/imag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10.jpeg" Type="http://schemas.openxmlformats.org/officeDocument/2006/relationships/image"/><Relationship Id="rId6" Target="../media/image11.png" Type="http://schemas.openxmlformats.org/officeDocument/2006/relationships/image"/><Relationship Id="rId7" Target="../media/image12.jpeg" Type="http://schemas.openxmlformats.org/officeDocument/2006/relationships/image"/><Relationship Id="rId8" Target="../media/image13.png" Type="http://schemas.openxmlformats.org/officeDocument/2006/relationships/image"/><Relationship Id="rId9" Target="../media/image1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19.png" Type="http://schemas.openxmlformats.org/officeDocument/2006/relationships/image"/><Relationship Id="rId8" Target="../media/image20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6.png" Type="http://schemas.openxmlformats.org/officeDocument/2006/relationships/image"/><Relationship Id="rId11" Target="../media/image27.png" Type="http://schemas.openxmlformats.org/officeDocument/2006/relationships/image"/><Relationship Id="rId12" Target="../media/image28.svg" Type="http://schemas.openxmlformats.org/officeDocument/2006/relationships/image"/><Relationship Id="rId13" Target="../media/image29.png" Type="http://schemas.openxmlformats.org/officeDocument/2006/relationships/image"/><Relationship Id="rId14" Target="../media/image30.svg" Type="http://schemas.openxmlformats.org/officeDocument/2006/relationships/image"/><Relationship Id="rId15" Target="../media/image31.png" Type="http://schemas.openxmlformats.org/officeDocument/2006/relationships/image"/><Relationship Id="rId16" Target="../media/image32.svg" Type="http://schemas.openxmlformats.org/officeDocument/2006/relationships/image"/><Relationship Id="rId17" Target="../media/image33.png" Type="http://schemas.openxmlformats.org/officeDocument/2006/relationships/image"/><Relationship Id="rId18" Target="../media/image34.svg" Type="http://schemas.openxmlformats.org/officeDocument/2006/relationships/image"/><Relationship Id="rId2" Target="../media/image6.png" Type="http://schemas.openxmlformats.org/officeDocument/2006/relationships/imag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21.png" Type="http://schemas.openxmlformats.org/officeDocument/2006/relationships/image"/><Relationship Id="rId6" Target="../media/image22.png" Type="http://schemas.openxmlformats.org/officeDocument/2006/relationships/image"/><Relationship Id="rId7" Target="../media/image23.png" Type="http://schemas.openxmlformats.org/officeDocument/2006/relationships/image"/><Relationship Id="rId8" Target="../media/image24.png" Type="http://schemas.openxmlformats.org/officeDocument/2006/relationships/image"/><Relationship Id="rId9" Target="../media/image2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svg" Type="http://schemas.openxmlformats.org/officeDocument/2006/relationships/image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37.png" Type="http://schemas.openxmlformats.org/officeDocument/2006/relationships/image"/><Relationship Id="rId7" Target="../media/image38.png" Type="http://schemas.openxmlformats.org/officeDocument/2006/relationships/image"/><Relationship Id="rId8" Target="../media/image39.svg" Type="http://schemas.openxmlformats.org/officeDocument/2006/relationships/image"/><Relationship Id="rId9" Target="../media/image4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42.jpeg" Type="http://schemas.openxmlformats.org/officeDocument/2006/relationships/image"/><Relationship Id="rId4" Target="../media/image43.png" Type="http://schemas.openxmlformats.org/officeDocument/2006/relationships/image"/><Relationship Id="rId5" Target="../media/image4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FB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543050" y="-558218"/>
            <a:ext cx="3086100" cy="11299900"/>
            <a:chOff x="0" y="0"/>
            <a:chExt cx="812800" cy="29761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2976105"/>
            </a:xfrm>
            <a:custGeom>
              <a:avLst/>
              <a:gdLst/>
              <a:ahLst/>
              <a:cxnLst/>
              <a:rect r="r" b="b" t="t" l="l"/>
              <a:pathLst>
                <a:path h="2976105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2976105"/>
                  </a:lnTo>
                  <a:lnTo>
                    <a:pt x="0" y="2976105"/>
                  </a:lnTo>
                  <a:close/>
                </a:path>
              </a:pathLst>
            </a:custGeom>
            <a:solidFill>
              <a:srgbClr val="573AE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812800" cy="29951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3109098" y="0"/>
            <a:ext cx="3086100" cy="11299900"/>
            <a:chOff x="0" y="0"/>
            <a:chExt cx="812800" cy="297610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2976105"/>
            </a:xfrm>
            <a:custGeom>
              <a:avLst/>
              <a:gdLst/>
              <a:ahLst/>
              <a:cxnLst/>
              <a:rect r="r" b="b" t="t" l="l"/>
              <a:pathLst>
                <a:path h="2976105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2976105"/>
                  </a:lnTo>
                  <a:lnTo>
                    <a:pt x="0" y="2976105"/>
                  </a:lnTo>
                  <a:close/>
                </a:path>
              </a:pathLst>
            </a:custGeom>
            <a:solidFill>
              <a:srgbClr val="573AE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19050"/>
              <a:ext cx="812800" cy="29951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2193216" y="1415447"/>
            <a:ext cx="5408984" cy="7979428"/>
            <a:chOff x="0" y="0"/>
            <a:chExt cx="1424588" cy="210157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24588" cy="2101578"/>
            </a:xfrm>
            <a:custGeom>
              <a:avLst/>
              <a:gdLst/>
              <a:ahLst/>
              <a:cxnLst/>
              <a:rect r="r" b="b" t="t" l="l"/>
              <a:pathLst>
                <a:path h="2101578" w="1424588">
                  <a:moveTo>
                    <a:pt x="0" y="0"/>
                  </a:moveTo>
                  <a:lnTo>
                    <a:pt x="1424588" y="0"/>
                  </a:lnTo>
                  <a:lnTo>
                    <a:pt x="1424588" y="2101578"/>
                  </a:lnTo>
                  <a:lnTo>
                    <a:pt x="0" y="2101578"/>
                  </a:lnTo>
                  <a:close/>
                </a:path>
              </a:pathLst>
            </a:custGeom>
            <a:solidFill>
              <a:srgbClr val="00DFD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19050"/>
              <a:ext cx="1424588" cy="21206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5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698915" y="8697813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0" y="0"/>
                </a:lnTo>
                <a:lnTo>
                  <a:pt x="3806570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772900" y="1028700"/>
            <a:ext cx="5486400" cy="7980897"/>
          </a:xfrm>
          <a:custGeom>
            <a:avLst/>
            <a:gdLst/>
            <a:ahLst/>
            <a:cxnLst/>
            <a:rect r="r" b="b" t="t" l="l"/>
            <a:pathLst>
              <a:path h="7980897" w="5486400">
                <a:moveTo>
                  <a:pt x="0" y="0"/>
                </a:moveTo>
                <a:lnTo>
                  <a:pt x="5486400" y="0"/>
                </a:lnTo>
                <a:lnTo>
                  <a:pt x="5486400" y="7980897"/>
                </a:lnTo>
                <a:lnTo>
                  <a:pt x="0" y="79808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493" r="0" b="-1493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-1255064" y="373831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296133" y="1483759"/>
            <a:ext cx="9144000" cy="2686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328"/>
              </a:lnSpc>
            </a:pPr>
            <a:r>
              <a:rPr lang="en-US" b="true" sz="8607">
                <a:solidFill>
                  <a:srgbClr val="100052"/>
                </a:solidFill>
                <a:latin typeface="Poppins 1 Heavy"/>
                <a:ea typeface="Poppins 1 Heavy"/>
                <a:cs typeface="Poppins 1 Heavy"/>
                <a:sym typeface="Poppins 1 Heavy"/>
              </a:rPr>
              <a:t>WHAT PARENTS NEED TO KNOW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2031290" y="8458344"/>
            <a:ext cx="6037717" cy="1102506"/>
            <a:chOff x="0" y="0"/>
            <a:chExt cx="8050289" cy="147000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006623" cy="1081788"/>
            </a:xfrm>
            <a:custGeom>
              <a:avLst/>
              <a:gdLst/>
              <a:ahLst/>
              <a:cxnLst/>
              <a:rect r="r" b="b" t="t" l="l"/>
              <a:pathLst>
                <a:path h="1081788" w="4006623">
                  <a:moveTo>
                    <a:pt x="0" y="0"/>
                  </a:moveTo>
                  <a:lnTo>
                    <a:pt x="4006623" y="0"/>
                  </a:lnTo>
                  <a:lnTo>
                    <a:pt x="4006623" y="1081788"/>
                  </a:lnTo>
                  <a:lnTo>
                    <a:pt x="0" y="10817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7" id="17"/>
            <p:cNvSpPr txBox="true"/>
            <p:nvPr/>
          </p:nvSpPr>
          <p:spPr>
            <a:xfrm rot="0">
              <a:off x="353123" y="1043688"/>
              <a:ext cx="7697166" cy="42632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730"/>
                </a:lnSpc>
              </a:pPr>
              <a:r>
                <a:rPr lang="en-US" sz="1950" spc="97">
                  <a:solidFill>
                    <a:srgbClr val="100052"/>
                  </a:solidFill>
                  <a:latin typeface="Open Sauce"/>
                  <a:ea typeface="Open Sauce"/>
                  <a:cs typeface="Open Sauce"/>
                  <a:sym typeface="Open Sauce"/>
                </a:rPr>
                <a:t>www.pinwheel.com</a:t>
              </a: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2146659" y="4554020"/>
            <a:ext cx="9022631" cy="2168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99"/>
              </a:lnSpc>
            </a:pPr>
            <a:r>
              <a:rPr lang="en-US" sz="5499" b="true">
                <a:solidFill>
                  <a:srgbClr val="535353"/>
                </a:solidFill>
                <a:latin typeface="Poppins 2 Semi-Bold"/>
                <a:ea typeface="Poppins 2 Semi-Bold"/>
                <a:cs typeface="Poppins 2 Semi-Bold"/>
                <a:sym typeface="Poppins 2 Semi-Bold"/>
              </a:rPr>
              <a:t>Kids + Teens</a:t>
            </a:r>
          </a:p>
          <a:p>
            <a:pPr algn="ctr">
              <a:lnSpc>
                <a:spcPts val="5499"/>
              </a:lnSpc>
            </a:pPr>
            <a:r>
              <a:rPr lang="en-US" sz="5499" b="true">
                <a:solidFill>
                  <a:srgbClr val="535353"/>
                </a:solidFill>
                <a:latin typeface="Poppins 2 Semi-Bold"/>
                <a:ea typeface="Poppins 2 Semi-Bold"/>
                <a:cs typeface="Poppins 2 Semi-Bold"/>
                <a:sym typeface="Poppins 2 Semi-Bold"/>
              </a:rPr>
              <a:t>and</a:t>
            </a:r>
          </a:p>
          <a:p>
            <a:pPr algn="ctr">
              <a:lnSpc>
                <a:spcPts val="5499"/>
              </a:lnSpc>
            </a:pPr>
            <a:r>
              <a:rPr lang="en-US" sz="5499" b="true">
                <a:solidFill>
                  <a:srgbClr val="535353"/>
                </a:solidFill>
                <a:latin typeface="Poppins 2 Semi-Bold"/>
                <a:ea typeface="Poppins 2 Semi-Bold"/>
                <a:cs typeface="Poppins 2 Semi-Bold"/>
                <a:sym typeface="Poppins 2 Semi-Bold"/>
              </a:rPr>
              <a:t>Smartphones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481429" y="-911968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987224" y="1879013"/>
            <a:ext cx="10300776" cy="7725582"/>
          </a:xfrm>
          <a:custGeom>
            <a:avLst/>
            <a:gdLst/>
            <a:ahLst/>
            <a:cxnLst/>
            <a:rect r="r" b="b" t="t" l="l"/>
            <a:pathLst>
              <a:path h="7725582" w="10300776">
                <a:moveTo>
                  <a:pt x="0" y="0"/>
                </a:moveTo>
                <a:lnTo>
                  <a:pt x="10300776" y="0"/>
                </a:lnTo>
                <a:lnTo>
                  <a:pt x="10300776" y="7725583"/>
                </a:lnTo>
                <a:lnTo>
                  <a:pt x="0" y="77255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343922">
            <a:off x="4657374" y="2358064"/>
            <a:ext cx="1881307" cy="287327"/>
          </a:xfrm>
          <a:custGeom>
            <a:avLst/>
            <a:gdLst/>
            <a:ahLst/>
            <a:cxnLst/>
            <a:rect r="r" b="b" t="t" l="l"/>
            <a:pathLst>
              <a:path h="287327" w="1881307">
                <a:moveTo>
                  <a:pt x="0" y="0"/>
                </a:moveTo>
                <a:lnTo>
                  <a:pt x="1881308" y="0"/>
                </a:lnTo>
                <a:lnTo>
                  <a:pt x="1881308" y="287327"/>
                </a:lnTo>
                <a:lnTo>
                  <a:pt x="0" y="2873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77108" y="1133164"/>
            <a:ext cx="2521372" cy="339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PNWHEEL OVERVIEW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44279" y="1597123"/>
            <a:ext cx="6210585" cy="9046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49"/>
              </a:lnSpc>
              <a:spcBef>
                <a:spcPct val="0"/>
              </a:spcBef>
            </a:pPr>
            <a:r>
              <a:rPr lang="en-US" sz="5249">
                <a:solidFill>
                  <a:srgbClr val="100052"/>
                </a:solidFill>
                <a:latin typeface="Poppins Bold"/>
                <a:ea typeface="Poppins Bold"/>
                <a:cs typeface="Poppins Bold"/>
                <a:sym typeface="Poppins Bold"/>
              </a:rPr>
              <a:t>Start with Why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44279" y="2948172"/>
            <a:ext cx="6721969" cy="56781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5"/>
              </a:lnSpc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What does your child want to do with their phone?</a:t>
            </a:r>
          </a:p>
          <a:p>
            <a:pPr algn="l">
              <a:lnSpc>
                <a:spcPts val="3105"/>
              </a:lnSpc>
            </a:pP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Play music</a:t>
            </a: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Call or text friends</a:t>
            </a: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Play games</a:t>
            </a: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Watch videos</a:t>
            </a: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Take photos</a:t>
            </a: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Use social media</a:t>
            </a:r>
          </a:p>
          <a:p>
            <a:pPr algn="l" marL="558691" indent="-279346" lvl="1">
              <a:lnSpc>
                <a:spcPts val="3985"/>
              </a:lnSpc>
              <a:buFont typeface="Arial"/>
              <a:buChar char="•"/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Buy things with digital wallet</a:t>
            </a:r>
          </a:p>
          <a:p>
            <a:pPr algn="l">
              <a:lnSpc>
                <a:spcPts val="3985"/>
              </a:lnSpc>
            </a:pPr>
          </a:p>
          <a:p>
            <a:pPr algn="l">
              <a:lnSpc>
                <a:spcPts val="3985"/>
              </a:lnSpc>
            </a:pP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What will you say </a:t>
            </a:r>
            <a:r>
              <a:rPr lang="en-US" sz="2587" b="true">
                <a:solidFill>
                  <a:srgbClr val="000000"/>
                </a:solidFill>
                <a:latin typeface="Poppins 2 Bold"/>
                <a:ea typeface="Poppins 2 Bold"/>
                <a:cs typeface="Poppins 2 Bold"/>
                <a:sym typeface="Poppins 2 Bold"/>
              </a:rPr>
              <a:t>yes</a:t>
            </a:r>
            <a:r>
              <a:rPr lang="en-US" sz="2587">
                <a:solidFill>
                  <a:srgbClr val="000000"/>
                </a:solidFill>
                <a:latin typeface="Poppins 2"/>
                <a:ea typeface="Poppins 2"/>
                <a:cs typeface="Poppins 2"/>
                <a:sym typeface="Poppins 2"/>
              </a:rPr>
              <a:t> to?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0" y="9258300"/>
            <a:ext cx="3716724" cy="2034062"/>
          </a:xfrm>
          <a:custGeom>
            <a:avLst/>
            <a:gdLst/>
            <a:ahLst/>
            <a:cxnLst/>
            <a:rect r="r" b="b" t="t" l="l"/>
            <a:pathLst>
              <a:path h="2034062" w="3716724">
                <a:moveTo>
                  <a:pt x="0" y="0"/>
                </a:moveTo>
                <a:lnTo>
                  <a:pt x="3716724" y="0"/>
                </a:lnTo>
                <a:lnTo>
                  <a:pt x="3716724" y="2034062"/>
                </a:lnTo>
                <a:lnTo>
                  <a:pt x="0" y="20340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558267" y="8437572"/>
            <a:ext cx="4676124" cy="1269489"/>
            <a:chOff x="0" y="0"/>
            <a:chExt cx="1033867" cy="28067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033867" cy="280678"/>
            </a:xfrm>
            <a:custGeom>
              <a:avLst/>
              <a:gdLst/>
              <a:ahLst/>
              <a:cxnLst/>
              <a:rect r="r" b="b" t="t" l="l"/>
              <a:pathLst>
                <a:path h="280678" w="1033867">
                  <a:moveTo>
                    <a:pt x="0" y="0"/>
                  </a:moveTo>
                  <a:lnTo>
                    <a:pt x="1033867" y="0"/>
                  </a:lnTo>
                  <a:lnTo>
                    <a:pt x="1033867" y="280678"/>
                  </a:lnTo>
                  <a:lnTo>
                    <a:pt x="0" y="28067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76200"/>
              <a:ext cx="1033867" cy="35687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 marL="0" indent="0" lvl="0">
                <a:lnSpc>
                  <a:spcPts val="4139"/>
                </a:lnSpc>
                <a:spcBef>
                  <a:spcPct val="0"/>
                </a:spcBef>
              </a:pPr>
              <a:r>
                <a:rPr lang="en-US" b="true" sz="2999">
                  <a:solidFill>
                    <a:srgbClr val="100052"/>
                  </a:solidFill>
                  <a:latin typeface="Poppins 2 Medium"/>
                  <a:ea typeface="Poppins 2 Medium"/>
                  <a:cs typeface="Poppins 2 Medium"/>
                  <a:sym typeface="Poppins 2 Medium"/>
                </a:rPr>
                <a:t>Getting lost in doomscrolling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6314423" y="7979112"/>
            <a:ext cx="7323399" cy="818706"/>
            <a:chOff x="0" y="0"/>
            <a:chExt cx="1619166" cy="18101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619166" cy="181012"/>
            </a:xfrm>
            <a:custGeom>
              <a:avLst/>
              <a:gdLst/>
              <a:ahLst/>
              <a:cxnLst/>
              <a:rect r="r" b="b" t="t" l="l"/>
              <a:pathLst>
                <a:path h="181012" w="1619166">
                  <a:moveTo>
                    <a:pt x="0" y="0"/>
                  </a:moveTo>
                  <a:lnTo>
                    <a:pt x="1619166" y="0"/>
                  </a:lnTo>
                  <a:lnTo>
                    <a:pt x="1619166" y="181012"/>
                  </a:lnTo>
                  <a:lnTo>
                    <a:pt x="0" y="181012"/>
                  </a:ln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76200"/>
              <a:ext cx="1619166" cy="257212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 marL="0" indent="0" lvl="0">
                <a:lnSpc>
                  <a:spcPts val="4139"/>
                </a:lnSpc>
                <a:spcBef>
                  <a:spcPct val="0"/>
                </a:spcBef>
              </a:pPr>
              <a:r>
                <a:rPr lang="en-US" b="true" sz="2999" strike="noStrike" u="none">
                  <a:solidFill>
                    <a:srgbClr val="100052"/>
                  </a:solidFill>
                  <a:latin typeface="Poppins 2 Medium"/>
                  <a:ea typeface="Poppins 2 Medium"/>
                  <a:cs typeface="Poppins 2 Medium"/>
                  <a:sym typeface="Poppins 2 Medium"/>
                </a:rPr>
                <a:t>Hustling for likes on social media</a:t>
              </a: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4481429" y="-911968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5400000">
            <a:off x="-1291709" y="7475873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1" id="11"/>
          <p:cNvGrpSpPr>
            <a:grpSpLocks noChangeAspect="true"/>
          </p:cNvGrpSpPr>
          <p:nvPr/>
        </p:nvGrpSpPr>
        <p:grpSpPr>
          <a:xfrm rot="0">
            <a:off x="1963928" y="2431846"/>
            <a:ext cx="3864802" cy="5797203"/>
            <a:chOff x="0" y="0"/>
            <a:chExt cx="6350000" cy="9525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5"/>
              <a:stretch>
                <a:fillRect l="-111652" t="0" r="-13487" b="0"/>
              </a:stretch>
            </a:blipFill>
          </p:spPr>
        </p:sp>
      </p:grpSp>
      <p:grpSp>
        <p:nvGrpSpPr>
          <p:cNvPr name="Group 13" id="13"/>
          <p:cNvGrpSpPr>
            <a:grpSpLocks noChangeAspect="true"/>
          </p:cNvGrpSpPr>
          <p:nvPr/>
        </p:nvGrpSpPr>
        <p:grpSpPr>
          <a:xfrm rot="0">
            <a:off x="13331778" y="1971364"/>
            <a:ext cx="4550969" cy="6826454"/>
            <a:chOff x="0" y="0"/>
            <a:chExt cx="6350000" cy="95250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6"/>
              <a:stretch>
                <a:fillRect l="-3571" t="0" r="-3571" b="0"/>
              </a:stretch>
            </a:blipFill>
          </p:spPr>
        </p:sp>
      </p:grpSp>
      <p:grpSp>
        <p:nvGrpSpPr>
          <p:cNvPr name="Group 15" id="15"/>
          <p:cNvGrpSpPr>
            <a:grpSpLocks noChangeAspect="true"/>
          </p:cNvGrpSpPr>
          <p:nvPr/>
        </p:nvGrpSpPr>
        <p:grpSpPr>
          <a:xfrm rot="0">
            <a:off x="6314423" y="3757355"/>
            <a:ext cx="7323399" cy="4119360"/>
            <a:chOff x="0" y="0"/>
            <a:chExt cx="1128903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1287761" cy="6350000"/>
            </a:xfrm>
            <a:custGeom>
              <a:avLst/>
              <a:gdLst/>
              <a:ahLst/>
              <a:cxnLst/>
              <a:rect r="r" b="b" t="t" l="l"/>
              <a:pathLst>
                <a:path h="6350000" w="11287761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l="0" t="-9339" r="0" b="-9339"/>
              </a:stretch>
            </a:blipFill>
          </p:spPr>
        </p:sp>
      </p:grpSp>
      <p:sp>
        <p:nvSpPr>
          <p:cNvPr name="Freeform 17" id="17"/>
          <p:cNvSpPr/>
          <p:nvPr/>
        </p:nvSpPr>
        <p:spPr>
          <a:xfrm flipH="false" flipV="false" rot="1444411">
            <a:off x="6703615" y="2166339"/>
            <a:ext cx="3035986" cy="5429700"/>
          </a:xfrm>
          <a:custGeom>
            <a:avLst/>
            <a:gdLst/>
            <a:ahLst/>
            <a:cxnLst/>
            <a:rect r="r" b="b" t="t" l="l"/>
            <a:pathLst>
              <a:path h="5429700" w="3035986">
                <a:moveTo>
                  <a:pt x="0" y="0"/>
                </a:moveTo>
                <a:lnTo>
                  <a:pt x="3035986" y="0"/>
                </a:lnTo>
                <a:lnTo>
                  <a:pt x="3035986" y="5429700"/>
                </a:lnTo>
                <a:lnTo>
                  <a:pt x="0" y="54297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56000"/>
            </a:blip>
            <a:stretch>
              <a:fillRect l="0" t="-12673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13466454" y="8437572"/>
            <a:ext cx="4676124" cy="1793364"/>
            <a:chOff x="0" y="0"/>
            <a:chExt cx="1033867" cy="396504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033867" cy="396504"/>
            </a:xfrm>
            <a:custGeom>
              <a:avLst/>
              <a:gdLst/>
              <a:ahLst/>
              <a:cxnLst/>
              <a:rect r="r" b="b" t="t" l="l"/>
              <a:pathLst>
                <a:path h="396504" w="1033867">
                  <a:moveTo>
                    <a:pt x="0" y="0"/>
                  </a:moveTo>
                  <a:lnTo>
                    <a:pt x="1033867" y="0"/>
                  </a:lnTo>
                  <a:lnTo>
                    <a:pt x="1033867" y="396504"/>
                  </a:lnTo>
                  <a:lnTo>
                    <a:pt x="0" y="3965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76200"/>
              <a:ext cx="1033867" cy="47270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4139"/>
                </a:lnSpc>
              </a:pPr>
              <a:r>
                <a:rPr lang="en-US" sz="2999" b="true">
                  <a:solidFill>
                    <a:srgbClr val="100052"/>
                  </a:solidFill>
                  <a:latin typeface="Poppins 2 Medium"/>
                  <a:ea typeface="Poppins 2 Medium"/>
                  <a:cs typeface="Poppins 2 Medium"/>
                  <a:sym typeface="Poppins 2 Medium"/>
                </a:rPr>
                <a:t>Call / text / online</a:t>
              </a:r>
            </a:p>
            <a:p>
              <a:pPr algn="ctr" marL="0" indent="0" lvl="0">
                <a:lnSpc>
                  <a:spcPts val="4139"/>
                </a:lnSpc>
                <a:spcBef>
                  <a:spcPct val="0"/>
                </a:spcBef>
              </a:pPr>
              <a:r>
                <a:rPr lang="en-US" b="true" sz="2999">
                  <a:solidFill>
                    <a:srgbClr val="100052"/>
                  </a:solidFill>
                  <a:latin typeface="Poppins 2 Medium"/>
                  <a:ea typeface="Poppins 2 Medium"/>
                  <a:cs typeface="Poppins 2 Medium"/>
                  <a:sym typeface="Poppins 2 Medium"/>
                </a:rPr>
                <a:t>communication with strangers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6066386" y="2431846"/>
            <a:ext cx="1816362" cy="942238"/>
            <a:chOff x="0" y="0"/>
            <a:chExt cx="2421816" cy="1256317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421816" cy="1256317"/>
            </a:xfrm>
            <a:custGeom>
              <a:avLst/>
              <a:gdLst/>
              <a:ahLst/>
              <a:cxnLst/>
              <a:rect r="r" b="b" t="t" l="l"/>
              <a:pathLst>
                <a:path h="1256317" w="2421816">
                  <a:moveTo>
                    <a:pt x="0" y="0"/>
                  </a:moveTo>
                  <a:lnTo>
                    <a:pt x="2421816" y="0"/>
                  </a:lnTo>
                  <a:lnTo>
                    <a:pt x="2421816" y="1256317"/>
                  </a:lnTo>
                  <a:lnTo>
                    <a:pt x="0" y="12563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l="0" t="0" r="0" b="0"/>
              </a:stretch>
            </a:blipFill>
          </p:spPr>
        </p:sp>
        <p:sp>
          <p:nvSpPr>
            <p:cNvPr name="TextBox 23" id="23"/>
            <p:cNvSpPr txBox="true"/>
            <p:nvPr/>
          </p:nvSpPr>
          <p:spPr>
            <a:xfrm rot="0">
              <a:off x="239081" y="182049"/>
              <a:ext cx="1499408" cy="53820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17"/>
                </a:lnSpc>
              </a:pPr>
              <a:r>
                <a:rPr lang="en-US" sz="236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Hi there!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2317495" y="3118458"/>
            <a:ext cx="2640654" cy="983644"/>
            <a:chOff x="0" y="0"/>
            <a:chExt cx="3520872" cy="1311525"/>
          </a:xfrm>
        </p:grpSpPr>
        <p:sp>
          <p:nvSpPr>
            <p:cNvPr name="Freeform 25" id="25"/>
            <p:cNvSpPr/>
            <p:nvPr/>
          </p:nvSpPr>
          <p:spPr>
            <a:xfrm flipH="true" flipV="false" rot="0">
              <a:off x="0" y="0"/>
              <a:ext cx="3520872" cy="1311525"/>
            </a:xfrm>
            <a:custGeom>
              <a:avLst/>
              <a:gdLst/>
              <a:ahLst/>
              <a:cxnLst/>
              <a:rect r="r" b="b" t="t" l="l"/>
              <a:pathLst>
                <a:path h="1311525" w="3520872">
                  <a:moveTo>
                    <a:pt x="3520872" y="0"/>
                  </a:moveTo>
                  <a:lnTo>
                    <a:pt x="0" y="0"/>
                  </a:lnTo>
                  <a:lnTo>
                    <a:pt x="0" y="1311525"/>
                  </a:lnTo>
                  <a:lnTo>
                    <a:pt x="3520872" y="1311525"/>
                  </a:lnTo>
                  <a:lnTo>
                    <a:pt x="3520872" y="0"/>
                  </a:lnTo>
                  <a:close/>
                </a:path>
              </a:pathLst>
            </a:custGeom>
            <a:blipFill>
              <a:blip r:embed="rId10"/>
              <a:stretch>
                <a:fillRect l="0" t="0" r="0" b="0"/>
              </a:stretch>
            </a:blipFill>
          </p:spPr>
        </p:sp>
        <p:sp>
          <p:nvSpPr>
            <p:cNvPr name="Freeform 26" id="26"/>
            <p:cNvSpPr/>
            <p:nvPr/>
          </p:nvSpPr>
          <p:spPr>
            <a:xfrm flipH="false" flipV="false" rot="0">
              <a:off x="233809" y="154870"/>
              <a:ext cx="639922" cy="639922"/>
            </a:xfrm>
            <a:custGeom>
              <a:avLst/>
              <a:gdLst/>
              <a:ahLst/>
              <a:cxnLst/>
              <a:rect r="r" b="b" t="t" l="l"/>
              <a:pathLst>
                <a:path h="639922" w="639922">
                  <a:moveTo>
                    <a:pt x="0" y="0"/>
                  </a:moveTo>
                  <a:lnTo>
                    <a:pt x="639922" y="0"/>
                  </a:lnTo>
                  <a:lnTo>
                    <a:pt x="639922" y="639922"/>
                  </a:lnTo>
                  <a:lnTo>
                    <a:pt x="0" y="639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TextBox 27" id="27"/>
            <p:cNvSpPr txBox="true"/>
            <p:nvPr/>
          </p:nvSpPr>
          <p:spPr>
            <a:xfrm rot="0">
              <a:off x="873731" y="246275"/>
              <a:ext cx="2490663" cy="4094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516"/>
                </a:lnSpc>
              </a:pPr>
              <a:r>
                <a:rPr lang="en-US" sz="1797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Can we meet up?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761529" y="273556"/>
            <a:ext cx="2521372" cy="339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PNWHEEL OVERVIEW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028700" y="1076014"/>
            <a:ext cx="14845733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100052"/>
                </a:solidFill>
                <a:latin typeface="Poppins Bold"/>
                <a:ea typeface="Poppins Bold"/>
                <a:cs typeface="Poppins Bold"/>
                <a:sym typeface="Poppins Bold"/>
              </a:rPr>
              <a:t>Smartphones pose many risks for kids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481429" y="-911968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9122484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3"/>
                </a:lnTo>
                <a:lnTo>
                  <a:pt x="0" y="20832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28700" y="696601"/>
            <a:ext cx="14845733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100052"/>
                </a:solidFill>
                <a:latin typeface="Poppins Bold"/>
                <a:ea typeface="Poppins Bold"/>
                <a:cs typeface="Poppins Bold"/>
                <a:sym typeface="Poppins Bold"/>
              </a:rPr>
              <a:t>Pinwheel’s Solution</a:t>
            </a:r>
          </a:p>
        </p:txBody>
      </p: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10260363" y="1820619"/>
            <a:ext cx="4060833" cy="8035056"/>
            <a:chOff x="0" y="0"/>
            <a:chExt cx="2620010" cy="518414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5"/>
              <a:stretch>
                <a:fillRect l="-1856" t="0" r="-19496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606060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606060"/>
            </a:soli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E9E9E9"/>
            </a:solidFill>
          </p:spPr>
        </p:sp>
      </p:grpSp>
      <p:grpSp>
        <p:nvGrpSpPr>
          <p:cNvPr name="Group 16" id="16"/>
          <p:cNvGrpSpPr>
            <a:grpSpLocks noChangeAspect="true"/>
          </p:cNvGrpSpPr>
          <p:nvPr/>
        </p:nvGrpSpPr>
        <p:grpSpPr>
          <a:xfrm rot="0">
            <a:off x="13486610" y="1771021"/>
            <a:ext cx="4162164" cy="8235558"/>
            <a:chOff x="0" y="0"/>
            <a:chExt cx="2620010" cy="51841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6"/>
              <a:stretch>
                <a:fillRect l="0" t="-158" r="0" b="-158"/>
              </a:stretch>
            </a:blip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606060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606060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E9E9E9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761529" y="273556"/>
            <a:ext cx="2521372" cy="339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PNWHEEL OVERVIEW</a:t>
            </a:r>
          </a:p>
        </p:txBody>
      </p:sp>
      <p:grpSp>
        <p:nvGrpSpPr>
          <p:cNvPr name="Group 27" id="27"/>
          <p:cNvGrpSpPr/>
          <p:nvPr/>
        </p:nvGrpSpPr>
        <p:grpSpPr>
          <a:xfrm rot="0">
            <a:off x="1224859" y="2975471"/>
            <a:ext cx="8448350" cy="5872318"/>
            <a:chOff x="0" y="0"/>
            <a:chExt cx="11264467" cy="7829758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1007321" cy="1007321"/>
            </a:xfrm>
            <a:custGeom>
              <a:avLst/>
              <a:gdLst/>
              <a:ahLst/>
              <a:cxnLst/>
              <a:rect r="r" b="b" t="t" l="l"/>
              <a:pathLst>
                <a:path h="1007321" w="1007321">
                  <a:moveTo>
                    <a:pt x="0" y="0"/>
                  </a:moveTo>
                  <a:lnTo>
                    <a:pt x="1007321" y="0"/>
                  </a:lnTo>
                  <a:lnTo>
                    <a:pt x="1007321" y="1007321"/>
                  </a:lnTo>
                  <a:lnTo>
                    <a:pt x="0" y="1007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9" id="29"/>
            <p:cNvSpPr txBox="true"/>
            <p:nvPr/>
          </p:nvSpPr>
          <p:spPr>
            <a:xfrm rot="0">
              <a:off x="1296351" y="208"/>
              <a:ext cx="9968117" cy="78295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05"/>
                </a:lnSpc>
              </a:pPr>
              <a:r>
                <a:rPr lang="en-US" sz="2587">
                  <a:solidFill>
                    <a:srgbClr val="000000"/>
                  </a:solidFill>
                  <a:latin typeface="Poppins 2"/>
                  <a:ea typeface="Poppins 2"/>
                  <a:cs typeface="Poppins 2"/>
                  <a:sym typeface="Poppins 2"/>
                </a:rPr>
                <a:t>Contact Safelist blocks 100% of stranger and spam communication</a:t>
              </a: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  <a:r>
                <a:rPr lang="en-US" sz="2587">
                  <a:solidFill>
                    <a:srgbClr val="000000"/>
                  </a:solidFill>
                  <a:latin typeface="Poppins 2"/>
                  <a:ea typeface="Poppins 2"/>
                  <a:cs typeface="Poppins 2"/>
                  <a:sym typeface="Poppins 2"/>
                </a:rPr>
                <a:t>Remote text message monitoring</a:t>
              </a: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  <a:r>
                <a:rPr lang="en-US" sz="2587">
                  <a:solidFill>
                    <a:srgbClr val="000000"/>
                  </a:solidFill>
                  <a:latin typeface="Poppins 2"/>
                  <a:ea typeface="Poppins 2"/>
                  <a:cs typeface="Poppins 2"/>
                  <a:sym typeface="Poppins 2"/>
                </a:rPr>
                <a:t>No social media or Internet access by default</a:t>
              </a: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  <a:r>
                <a:rPr lang="en-US" sz="2587">
                  <a:solidFill>
                    <a:srgbClr val="000000"/>
                  </a:solidFill>
                  <a:latin typeface="Poppins 2"/>
                  <a:ea typeface="Poppins 2"/>
                  <a:cs typeface="Poppins 2"/>
                  <a:sym typeface="Poppins 2"/>
                </a:rPr>
                <a:t>Safety ratings for 1000's of popular apps</a:t>
              </a: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</a:p>
            <a:p>
              <a:pPr algn="l">
                <a:lnSpc>
                  <a:spcPts val="3105"/>
                </a:lnSpc>
              </a:pPr>
              <a:r>
                <a:rPr lang="en-US" sz="2587">
                  <a:solidFill>
                    <a:srgbClr val="000000"/>
                  </a:solidFill>
                  <a:latin typeface="Poppins 2"/>
                  <a:ea typeface="Poppins 2"/>
                  <a:cs typeface="Poppins 2"/>
                  <a:sym typeface="Poppins 2"/>
                </a:rPr>
                <a:t>Schedule contact and app availability</a:t>
              </a:r>
            </a:p>
            <a:p>
              <a:pPr algn="l">
                <a:lnSpc>
                  <a:spcPts val="3105"/>
                </a:lnSpc>
              </a:pPr>
            </a:p>
          </p:txBody>
        </p:sp>
        <p:sp>
          <p:nvSpPr>
            <p:cNvPr name="Freeform 30" id="30"/>
            <p:cNvSpPr/>
            <p:nvPr/>
          </p:nvSpPr>
          <p:spPr>
            <a:xfrm flipH="false" flipV="false" rot="0">
              <a:off x="0" y="1870336"/>
              <a:ext cx="1007321" cy="1007321"/>
            </a:xfrm>
            <a:custGeom>
              <a:avLst/>
              <a:gdLst/>
              <a:ahLst/>
              <a:cxnLst/>
              <a:rect r="r" b="b" t="t" l="l"/>
              <a:pathLst>
                <a:path h="1007321" w="1007321">
                  <a:moveTo>
                    <a:pt x="0" y="0"/>
                  </a:moveTo>
                  <a:lnTo>
                    <a:pt x="1007321" y="0"/>
                  </a:lnTo>
                  <a:lnTo>
                    <a:pt x="1007321" y="1007321"/>
                  </a:lnTo>
                  <a:lnTo>
                    <a:pt x="0" y="1007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0" y="3423757"/>
              <a:ext cx="1007321" cy="1007321"/>
            </a:xfrm>
            <a:custGeom>
              <a:avLst/>
              <a:gdLst/>
              <a:ahLst/>
              <a:cxnLst/>
              <a:rect r="r" b="b" t="t" l="l"/>
              <a:pathLst>
                <a:path h="1007321" w="1007321">
                  <a:moveTo>
                    <a:pt x="0" y="0"/>
                  </a:moveTo>
                  <a:lnTo>
                    <a:pt x="1007321" y="0"/>
                  </a:lnTo>
                  <a:lnTo>
                    <a:pt x="1007321" y="1007321"/>
                  </a:lnTo>
                  <a:lnTo>
                    <a:pt x="0" y="1007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0" y="4980222"/>
              <a:ext cx="1007321" cy="1007321"/>
            </a:xfrm>
            <a:custGeom>
              <a:avLst/>
              <a:gdLst/>
              <a:ahLst/>
              <a:cxnLst/>
              <a:rect r="r" b="b" t="t" l="l"/>
              <a:pathLst>
                <a:path h="1007321" w="1007321">
                  <a:moveTo>
                    <a:pt x="0" y="0"/>
                  </a:moveTo>
                  <a:lnTo>
                    <a:pt x="1007321" y="0"/>
                  </a:lnTo>
                  <a:lnTo>
                    <a:pt x="1007321" y="1007321"/>
                  </a:lnTo>
                  <a:lnTo>
                    <a:pt x="0" y="1007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33" id="33"/>
            <p:cNvSpPr/>
            <p:nvPr/>
          </p:nvSpPr>
          <p:spPr>
            <a:xfrm flipH="false" flipV="false" rot="0">
              <a:off x="0" y="6533643"/>
              <a:ext cx="1007321" cy="1007321"/>
            </a:xfrm>
            <a:custGeom>
              <a:avLst/>
              <a:gdLst/>
              <a:ahLst/>
              <a:cxnLst/>
              <a:rect r="r" b="b" t="t" l="l"/>
              <a:pathLst>
                <a:path h="1007321" w="1007321">
                  <a:moveTo>
                    <a:pt x="0" y="0"/>
                  </a:moveTo>
                  <a:lnTo>
                    <a:pt x="1007321" y="0"/>
                  </a:lnTo>
                  <a:lnTo>
                    <a:pt x="1007321" y="1007321"/>
                  </a:lnTo>
                  <a:lnTo>
                    <a:pt x="0" y="1007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028700" y="1474476"/>
            <a:ext cx="9231663" cy="516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sz="2900" b="true">
                <a:solidFill>
                  <a:srgbClr val="535353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A phone specifically designed for kids and teens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481429" y="-911968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9245384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85080" y="2280798"/>
            <a:ext cx="3226433" cy="3226433"/>
          </a:xfrm>
          <a:custGeom>
            <a:avLst/>
            <a:gdLst/>
            <a:ahLst/>
            <a:cxnLst/>
            <a:rect r="r" b="b" t="t" l="l"/>
            <a:pathLst>
              <a:path h="3226433" w="3226433">
                <a:moveTo>
                  <a:pt x="0" y="0"/>
                </a:moveTo>
                <a:lnTo>
                  <a:pt x="3226433" y="0"/>
                </a:lnTo>
                <a:lnTo>
                  <a:pt x="3226433" y="3226433"/>
                </a:lnTo>
                <a:lnTo>
                  <a:pt x="0" y="32264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471879" y="1973508"/>
            <a:ext cx="3255942" cy="3255942"/>
          </a:xfrm>
          <a:custGeom>
            <a:avLst/>
            <a:gdLst/>
            <a:ahLst/>
            <a:cxnLst/>
            <a:rect r="r" b="b" t="t" l="l"/>
            <a:pathLst>
              <a:path h="3255942" w="3255942">
                <a:moveTo>
                  <a:pt x="0" y="0"/>
                </a:moveTo>
                <a:lnTo>
                  <a:pt x="3255942" y="0"/>
                </a:lnTo>
                <a:lnTo>
                  <a:pt x="3255942" y="3255942"/>
                </a:lnTo>
                <a:lnTo>
                  <a:pt x="0" y="32559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591956" y="3143740"/>
            <a:ext cx="3759845" cy="3759845"/>
          </a:xfrm>
          <a:custGeom>
            <a:avLst/>
            <a:gdLst/>
            <a:ahLst/>
            <a:cxnLst/>
            <a:rect r="r" b="b" t="t" l="l"/>
            <a:pathLst>
              <a:path h="3759845" w="3759845">
                <a:moveTo>
                  <a:pt x="0" y="0"/>
                </a:moveTo>
                <a:lnTo>
                  <a:pt x="3759846" y="0"/>
                </a:lnTo>
                <a:lnTo>
                  <a:pt x="3759846" y="3759845"/>
                </a:lnTo>
                <a:lnTo>
                  <a:pt x="0" y="375984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0" y="3393221"/>
            <a:ext cx="3510364" cy="3510364"/>
          </a:xfrm>
          <a:custGeom>
            <a:avLst/>
            <a:gdLst/>
            <a:ahLst/>
            <a:cxnLst/>
            <a:rect r="r" b="b" t="t" l="l"/>
            <a:pathLst>
              <a:path h="3510364" w="3510364">
                <a:moveTo>
                  <a:pt x="0" y="0"/>
                </a:moveTo>
                <a:lnTo>
                  <a:pt x="3510364" y="0"/>
                </a:lnTo>
                <a:lnTo>
                  <a:pt x="3510364" y="3510364"/>
                </a:lnTo>
                <a:lnTo>
                  <a:pt x="0" y="351036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213630" y="3931775"/>
            <a:ext cx="3466516" cy="3466516"/>
          </a:xfrm>
          <a:custGeom>
            <a:avLst/>
            <a:gdLst/>
            <a:ahLst/>
            <a:cxnLst/>
            <a:rect r="r" b="b" t="t" l="l"/>
            <a:pathLst>
              <a:path h="3466516" w="3466516">
                <a:moveTo>
                  <a:pt x="0" y="0"/>
                </a:moveTo>
                <a:lnTo>
                  <a:pt x="3466516" y="0"/>
                </a:lnTo>
                <a:lnTo>
                  <a:pt x="3466516" y="3466516"/>
                </a:lnTo>
                <a:lnTo>
                  <a:pt x="0" y="346651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9696616" y="2417125"/>
            <a:ext cx="2381591" cy="4712387"/>
            <a:chOff x="0" y="0"/>
            <a:chExt cx="2620010" cy="518414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10"/>
              <a:stretch>
                <a:fillRect l="0" t="-158" r="0" b="-158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606060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606060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E9E9E9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13899710" y="3360566"/>
            <a:ext cx="3151755" cy="3737768"/>
            <a:chOff x="0" y="0"/>
            <a:chExt cx="830092" cy="984433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30092" cy="984433"/>
            </a:xfrm>
            <a:custGeom>
              <a:avLst/>
              <a:gdLst/>
              <a:ahLst/>
              <a:cxnLst/>
              <a:rect r="r" b="b" t="t" l="l"/>
              <a:pathLst>
                <a:path h="984433" w="830092">
                  <a:moveTo>
                    <a:pt x="125276" y="0"/>
                  </a:moveTo>
                  <a:lnTo>
                    <a:pt x="704816" y="0"/>
                  </a:lnTo>
                  <a:cubicBezTo>
                    <a:pt x="738041" y="0"/>
                    <a:pt x="769906" y="13199"/>
                    <a:pt x="793399" y="36692"/>
                  </a:cubicBezTo>
                  <a:cubicBezTo>
                    <a:pt x="816893" y="60186"/>
                    <a:pt x="830092" y="92050"/>
                    <a:pt x="830092" y="125276"/>
                  </a:cubicBezTo>
                  <a:lnTo>
                    <a:pt x="830092" y="859157"/>
                  </a:lnTo>
                  <a:cubicBezTo>
                    <a:pt x="830092" y="928345"/>
                    <a:pt x="774004" y="984433"/>
                    <a:pt x="704816" y="984433"/>
                  </a:cubicBezTo>
                  <a:lnTo>
                    <a:pt x="125276" y="984433"/>
                  </a:lnTo>
                  <a:cubicBezTo>
                    <a:pt x="56088" y="984433"/>
                    <a:pt x="0" y="928345"/>
                    <a:pt x="0" y="859157"/>
                  </a:cubicBezTo>
                  <a:lnTo>
                    <a:pt x="0" y="125276"/>
                  </a:lnTo>
                  <a:cubicBezTo>
                    <a:pt x="0" y="92050"/>
                    <a:pt x="13199" y="60186"/>
                    <a:pt x="36692" y="36692"/>
                  </a:cubicBezTo>
                  <a:cubicBezTo>
                    <a:pt x="60186" y="13199"/>
                    <a:pt x="92050" y="0"/>
                    <a:pt x="125276" y="0"/>
                  </a:cubicBezTo>
                  <a:close/>
                </a:path>
              </a:pathLst>
            </a:custGeom>
            <a:solidFill>
              <a:srgbClr val="573AE2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830092" cy="10225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4392107" y="3675193"/>
            <a:ext cx="2135427" cy="479102"/>
          </a:xfrm>
          <a:custGeom>
            <a:avLst/>
            <a:gdLst/>
            <a:ahLst/>
            <a:cxnLst/>
            <a:rect r="r" b="b" t="t" l="l"/>
            <a:pathLst>
              <a:path h="479102" w="2135427">
                <a:moveTo>
                  <a:pt x="0" y="0"/>
                </a:moveTo>
                <a:lnTo>
                  <a:pt x="2135427" y="0"/>
                </a:lnTo>
                <a:lnTo>
                  <a:pt x="2135427" y="479102"/>
                </a:lnTo>
                <a:lnTo>
                  <a:pt x="0" y="47910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4312625" y="6156678"/>
            <a:ext cx="2325925" cy="431297"/>
          </a:xfrm>
          <a:custGeom>
            <a:avLst/>
            <a:gdLst/>
            <a:ahLst/>
            <a:cxnLst/>
            <a:rect r="r" b="b" t="t" l="l"/>
            <a:pathLst>
              <a:path h="431297" w="2325925">
                <a:moveTo>
                  <a:pt x="0" y="0"/>
                </a:moveTo>
                <a:lnTo>
                  <a:pt x="2325925" y="0"/>
                </a:lnTo>
                <a:lnTo>
                  <a:pt x="2325925" y="431298"/>
                </a:lnTo>
                <a:lnTo>
                  <a:pt x="0" y="43129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4371435" y="4433527"/>
            <a:ext cx="2156099" cy="451277"/>
          </a:xfrm>
          <a:custGeom>
            <a:avLst/>
            <a:gdLst/>
            <a:ahLst/>
            <a:cxnLst/>
            <a:rect r="r" b="b" t="t" l="l"/>
            <a:pathLst>
              <a:path h="451277" w="2156099">
                <a:moveTo>
                  <a:pt x="0" y="0"/>
                </a:moveTo>
                <a:lnTo>
                  <a:pt x="2156099" y="0"/>
                </a:lnTo>
                <a:lnTo>
                  <a:pt x="2156099" y="451277"/>
                </a:lnTo>
                <a:lnTo>
                  <a:pt x="0" y="45127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4371435" y="5084845"/>
            <a:ext cx="2135427" cy="869424"/>
          </a:xfrm>
          <a:custGeom>
            <a:avLst/>
            <a:gdLst/>
            <a:ahLst/>
            <a:cxnLst/>
            <a:rect r="r" b="b" t="t" l="l"/>
            <a:pathLst>
              <a:path h="869424" w="2135427">
                <a:moveTo>
                  <a:pt x="0" y="0"/>
                </a:moveTo>
                <a:lnTo>
                  <a:pt x="2135427" y="0"/>
                </a:lnTo>
                <a:lnTo>
                  <a:pt x="2135427" y="869424"/>
                </a:lnTo>
                <a:lnTo>
                  <a:pt x="0" y="86942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7" id="27"/>
          <p:cNvSpPr txBox="true"/>
          <p:nvPr/>
        </p:nvSpPr>
        <p:spPr>
          <a:xfrm rot="0">
            <a:off x="1028700" y="518030"/>
            <a:ext cx="14845733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100052"/>
                </a:solidFill>
                <a:latin typeface="Poppins Bold"/>
                <a:ea typeface="Poppins Bold"/>
                <a:cs typeface="Poppins Bold"/>
                <a:sym typeface="Poppins Bold"/>
              </a:rPr>
              <a:t>How it Works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761529" y="273556"/>
            <a:ext cx="2521372" cy="339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PNWHEEL OVERVIEW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028700" y="7657297"/>
            <a:ext cx="6365282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100052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Choose your phone model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285080" y="8230385"/>
            <a:ext cx="5672591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53535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Google Pixel | Samsung | Motorola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8451567" y="7270265"/>
            <a:ext cx="4872510" cy="1257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100052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Subscribe to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100052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Pinwheel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100052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Caregiver Portal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3385679" y="7374559"/>
            <a:ext cx="4179819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100052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Choose a cell plan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880428" y="2350696"/>
            <a:ext cx="5639814" cy="5639814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35839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9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619486" y="2350696"/>
            <a:ext cx="5639814" cy="5639814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8C92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9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6728924" y="3618486"/>
            <a:ext cx="5639814" cy="5639814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3AE2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9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8741845" y="4512143"/>
            <a:ext cx="1656039" cy="1598830"/>
          </a:xfrm>
          <a:custGeom>
            <a:avLst/>
            <a:gdLst/>
            <a:ahLst/>
            <a:cxnLst/>
            <a:rect r="r" b="b" t="t" l="l"/>
            <a:pathLst>
              <a:path h="1598830" w="1656039">
                <a:moveTo>
                  <a:pt x="0" y="0"/>
                </a:moveTo>
                <a:lnTo>
                  <a:pt x="1656038" y="0"/>
                </a:lnTo>
                <a:lnTo>
                  <a:pt x="1656038" y="1598830"/>
                </a:lnTo>
                <a:lnTo>
                  <a:pt x="0" y="15988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4481429" y="-911968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1" y="0"/>
                </a:lnTo>
                <a:lnTo>
                  <a:pt x="3806571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5400000">
            <a:off x="-1369273" y="7545276"/>
            <a:ext cx="3806571" cy="2083232"/>
          </a:xfrm>
          <a:custGeom>
            <a:avLst/>
            <a:gdLst/>
            <a:ahLst/>
            <a:cxnLst/>
            <a:rect r="r" b="b" t="t" l="l"/>
            <a:pathLst>
              <a:path h="2083232" w="3806571">
                <a:moveTo>
                  <a:pt x="0" y="0"/>
                </a:moveTo>
                <a:lnTo>
                  <a:pt x="3806570" y="0"/>
                </a:lnTo>
                <a:lnTo>
                  <a:pt x="3806570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1575628" y="1528302"/>
            <a:ext cx="11301259" cy="480304"/>
            <a:chOff x="0" y="0"/>
            <a:chExt cx="15068345" cy="640405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068345" cy="640405"/>
            </a:xfrm>
            <a:custGeom>
              <a:avLst/>
              <a:gdLst/>
              <a:ahLst/>
              <a:cxnLst/>
              <a:rect r="r" b="b" t="t" l="l"/>
              <a:pathLst>
                <a:path h="640405" w="15068345">
                  <a:moveTo>
                    <a:pt x="0" y="0"/>
                  </a:moveTo>
                  <a:lnTo>
                    <a:pt x="15068345" y="0"/>
                  </a:lnTo>
                  <a:lnTo>
                    <a:pt x="15068345" y="640405"/>
                  </a:lnTo>
                  <a:lnTo>
                    <a:pt x="0" y="6404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 rot="0">
              <a:off x="567819" y="64932"/>
              <a:ext cx="756868" cy="4343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4.9</a:t>
              </a: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13726468" y="3186599"/>
            <a:ext cx="1509923" cy="2001103"/>
          </a:xfrm>
          <a:custGeom>
            <a:avLst/>
            <a:gdLst/>
            <a:ahLst/>
            <a:cxnLst/>
            <a:rect r="r" b="b" t="t" l="l"/>
            <a:pathLst>
              <a:path h="2001103" w="1509923">
                <a:moveTo>
                  <a:pt x="0" y="0"/>
                </a:moveTo>
                <a:lnTo>
                  <a:pt x="1509923" y="0"/>
                </a:lnTo>
                <a:lnTo>
                  <a:pt x="1509923" y="2001103"/>
                </a:lnTo>
                <a:lnTo>
                  <a:pt x="0" y="200110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3495346" y="2791434"/>
            <a:ext cx="2409979" cy="2057400"/>
          </a:xfrm>
          <a:custGeom>
            <a:avLst/>
            <a:gdLst/>
            <a:ahLst/>
            <a:cxnLst/>
            <a:rect r="r" b="b" t="t" l="l"/>
            <a:pathLst>
              <a:path h="2057400" w="2409979">
                <a:moveTo>
                  <a:pt x="0" y="0"/>
                </a:moveTo>
                <a:lnTo>
                  <a:pt x="2409979" y="0"/>
                </a:lnTo>
                <a:lnTo>
                  <a:pt x="24099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454564" y="674227"/>
            <a:ext cx="12843023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100052"/>
                </a:solidFill>
                <a:latin typeface="Poppins Bold"/>
                <a:ea typeface="Poppins Bold"/>
                <a:cs typeface="Poppins Bold"/>
                <a:sym typeface="Poppins Bold"/>
              </a:rPr>
              <a:t>Thousands of parents recommend!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7876076" y="7326575"/>
            <a:ext cx="3525108" cy="811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91"/>
              </a:lnSpc>
            </a:pPr>
            <a:r>
              <a:rPr lang="en-US" sz="2070">
                <a:solidFill>
                  <a:srgbClr val="FFFEF2"/>
                </a:solidFill>
                <a:latin typeface="Poppins 2"/>
                <a:ea typeface="Poppins 2"/>
                <a:cs typeface="Poppins 2"/>
                <a:sym typeface="Poppins 2"/>
              </a:rPr>
              <a:t>Built to adapt as the child matures from 8-14+ y/o.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814079" y="5536413"/>
            <a:ext cx="3772512" cy="811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91"/>
              </a:lnSpc>
            </a:pPr>
            <a:r>
              <a:rPr lang="en-US" sz="2070">
                <a:solidFill>
                  <a:srgbClr val="FFFFFF"/>
                </a:solidFill>
                <a:latin typeface="Poppins 2"/>
                <a:ea typeface="Poppins 2"/>
                <a:cs typeface="Poppins 2"/>
                <a:sym typeface="Poppins 2"/>
              </a:rPr>
              <a:t>Easy set up, customizable settings for your family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219532" y="5056156"/>
            <a:ext cx="2877475" cy="4754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21"/>
              </a:lnSpc>
              <a:spcBef>
                <a:spcPct val="0"/>
              </a:spcBef>
            </a:pPr>
            <a:r>
              <a:rPr lang="en-US" b="true" sz="2658" spc="130">
                <a:solidFill>
                  <a:srgbClr val="FFFFFF"/>
                </a:solidFill>
                <a:latin typeface="Poppins 2 Ultra-Bold"/>
                <a:ea typeface="Poppins 2 Ultra-Bold"/>
                <a:cs typeface="Poppins 2 Ultra-Bold"/>
                <a:sym typeface="Poppins 2 Ultra-Bold"/>
              </a:rPr>
              <a:t>EASE OF USE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131127" y="6228109"/>
            <a:ext cx="2877475" cy="9421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21"/>
              </a:lnSpc>
              <a:spcBef>
                <a:spcPct val="0"/>
              </a:spcBef>
            </a:pPr>
            <a:r>
              <a:rPr lang="en-US" b="true" sz="2658" spc="130">
                <a:solidFill>
                  <a:srgbClr val="FFFFFF"/>
                </a:solidFill>
                <a:latin typeface="Poppins 2 Ultra-Bold"/>
                <a:ea typeface="Poppins 2 Ultra-Bold"/>
                <a:cs typeface="Poppins 2 Ultra-Bold"/>
                <a:sym typeface="Poppins 2 Ultra-Bold"/>
              </a:rPr>
              <a:t>LEARNING + GROWTH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2676839" y="5871734"/>
            <a:ext cx="3525108" cy="811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91"/>
              </a:lnSpc>
            </a:pPr>
            <a:r>
              <a:rPr lang="en-US" sz="2070" b="true">
                <a:solidFill>
                  <a:srgbClr val="FFFEF2"/>
                </a:solidFill>
                <a:latin typeface="Poppins 1 Medium"/>
                <a:ea typeface="Poppins 1 Medium"/>
                <a:cs typeface="Poppins 1 Medium"/>
                <a:sym typeface="Poppins 1 Medium"/>
              </a:rPr>
              <a:t>Parent oversight and no problematic apps.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997388" y="5241929"/>
            <a:ext cx="2877475" cy="4754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21"/>
              </a:lnSpc>
              <a:spcBef>
                <a:spcPct val="0"/>
              </a:spcBef>
            </a:pPr>
            <a:r>
              <a:rPr lang="en-US" b="true" sz="2658" spc="130">
                <a:solidFill>
                  <a:srgbClr val="FFFFFF"/>
                </a:solidFill>
                <a:latin typeface="Poppins 2 Ultra-Bold"/>
                <a:ea typeface="Poppins 2 Ultra-Bold"/>
                <a:cs typeface="Poppins 2 Ultra-Bold"/>
                <a:sym typeface="Poppins 2 Ultra-Bold"/>
              </a:rPr>
              <a:t>SAFETY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61529" y="273556"/>
            <a:ext cx="2521372" cy="339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PNWHEEL OVERVIEW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9684427" y="0"/>
            <a:ext cx="8603573" cy="10287000"/>
            <a:chOff x="0" y="0"/>
            <a:chExt cx="8603361" cy="1028674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2794" y="-128"/>
              <a:ext cx="8606155" cy="10286874"/>
            </a:xfrm>
            <a:custGeom>
              <a:avLst/>
              <a:gdLst/>
              <a:ahLst/>
              <a:cxnLst/>
              <a:rect r="r" b="b" t="t" l="l"/>
              <a:pathLst>
                <a:path h="10286874" w="8606155">
                  <a:moveTo>
                    <a:pt x="8606155" y="10251441"/>
                  </a:moveTo>
                  <a:cubicBezTo>
                    <a:pt x="8606155" y="10284588"/>
                    <a:pt x="8595487" y="10286874"/>
                    <a:pt x="8567674" y="10286874"/>
                  </a:cubicBezTo>
                  <a:cubicBezTo>
                    <a:pt x="5713094" y="10286239"/>
                    <a:pt x="2858643" y="10286239"/>
                    <a:pt x="4064" y="10286239"/>
                  </a:cubicBezTo>
                  <a:cubicBezTo>
                    <a:pt x="0" y="10272396"/>
                    <a:pt x="6350" y="10259823"/>
                    <a:pt x="9271" y="10246996"/>
                  </a:cubicBezTo>
                  <a:cubicBezTo>
                    <a:pt x="134747" y="9685402"/>
                    <a:pt x="260350" y="9123935"/>
                    <a:pt x="386207" y="8562467"/>
                  </a:cubicBezTo>
                  <a:cubicBezTo>
                    <a:pt x="565658" y="7761986"/>
                    <a:pt x="745490" y="6961633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6"/>
                    <a:pt x="8605139" y="6846317"/>
                    <a:pt x="8606155" y="10251441"/>
                  </a:cubicBezTo>
                  <a:close/>
                </a:path>
              </a:pathLst>
            </a:custGeom>
            <a:blipFill>
              <a:blip r:embed="rId3"/>
              <a:stretch>
                <a:fillRect l="-39563" t="0" r="-39563" b="0"/>
              </a:stretch>
            </a:blipFill>
          </p:spPr>
        </p:sp>
      </p:grpSp>
      <p:grpSp>
        <p:nvGrpSpPr>
          <p:cNvPr name="Group 5" id="5"/>
          <p:cNvGrpSpPr/>
          <p:nvPr/>
        </p:nvGrpSpPr>
        <p:grpSpPr>
          <a:xfrm rot="826432">
            <a:off x="-18353104" y="-3567159"/>
            <a:ext cx="21026341" cy="12831921"/>
            <a:chOff x="0" y="0"/>
            <a:chExt cx="5537802" cy="3379601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537802" cy="3379601"/>
            </a:xfrm>
            <a:custGeom>
              <a:avLst/>
              <a:gdLst/>
              <a:ahLst/>
              <a:cxnLst/>
              <a:rect r="r" b="b" t="t" l="l"/>
              <a:pathLst>
                <a:path h="3379601" w="5537802">
                  <a:moveTo>
                    <a:pt x="0" y="0"/>
                  </a:moveTo>
                  <a:lnTo>
                    <a:pt x="5537802" y="0"/>
                  </a:lnTo>
                  <a:lnTo>
                    <a:pt x="5537802" y="3379601"/>
                  </a:lnTo>
                  <a:lnTo>
                    <a:pt x="0" y="3379601"/>
                  </a:lnTo>
                  <a:close/>
                </a:path>
              </a:pathLst>
            </a:custGeom>
            <a:solidFill>
              <a:srgbClr val="573AE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19050"/>
              <a:ext cx="5537802" cy="339865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773821">
            <a:off x="10036024" y="4365564"/>
            <a:ext cx="313833" cy="8482349"/>
            <a:chOff x="0" y="0"/>
            <a:chExt cx="82656" cy="223403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2656" cy="2234034"/>
            </a:xfrm>
            <a:custGeom>
              <a:avLst/>
              <a:gdLst/>
              <a:ahLst/>
              <a:cxnLst/>
              <a:rect r="r" b="b" t="t" l="l"/>
              <a:pathLst>
                <a:path h="2234034" w="82656">
                  <a:moveTo>
                    <a:pt x="0" y="0"/>
                  </a:moveTo>
                  <a:lnTo>
                    <a:pt x="82656" y="0"/>
                  </a:lnTo>
                  <a:lnTo>
                    <a:pt x="82656" y="2234034"/>
                  </a:lnTo>
                  <a:lnTo>
                    <a:pt x="0" y="2234034"/>
                  </a:lnTo>
                  <a:close/>
                </a:path>
              </a:pathLst>
            </a:custGeom>
            <a:solidFill>
              <a:srgbClr val="F8C92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19050"/>
              <a:ext cx="82656" cy="225308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773821">
            <a:off x="3741572" y="-4834013"/>
            <a:ext cx="313833" cy="8482349"/>
            <a:chOff x="0" y="0"/>
            <a:chExt cx="82656" cy="223403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2656" cy="2234034"/>
            </a:xfrm>
            <a:custGeom>
              <a:avLst/>
              <a:gdLst/>
              <a:ahLst/>
              <a:cxnLst/>
              <a:rect r="r" b="b" t="t" l="l"/>
              <a:pathLst>
                <a:path h="2234034" w="82656">
                  <a:moveTo>
                    <a:pt x="0" y="0"/>
                  </a:moveTo>
                  <a:lnTo>
                    <a:pt x="82656" y="0"/>
                  </a:lnTo>
                  <a:lnTo>
                    <a:pt x="82656" y="2234034"/>
                  </a:lnTo>
                  <a:lnTo>
                    <a:pt x="0" y="2234034"/>
                  </a:lnTo>
                  <a:close/>
                </a:path>
              </a:pathLst>
            </a:custGeom>
            <a:solidFill>
              <a:srgbClr val="F8C923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19050"/>
              <a:ext cx="82656" cy="225308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3897601" y="1579735"/>
            <a:ext cx="5786826" cy="1578225"/>
          </a:xfrm>
          <a:custGeom>
            <a:avLst/>
            <a:gdLst/>
            <a:ahLst/>
            <a:cxnLst/>
            <a:rect r="r" b="b" t="t" l="l"/>
            <a:pathLst>
              <a:path h="1578225" w="5786826">
                <a:moveTo>
                  <a:pt x="0" y="0"/>
                </a:moveTo>
                <a:lnTo>
                  <a:pt x="5786826" y="0"/>
                </a:lnTo>
                <a:lnTo>
                  <a:pt x="5786826" y="1578225"/>
                </a:lnTo>
                <a:lnTo>
                  <a:pt x="0" y="15782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3074762" y="4705350"/>
            <a:ext cx="7432503" cy="1009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500"/>
              </a:lnSpc>
            </a:pPr>
            <a:r>
              <a:rPr lang="en-US" sz="7500">
                <a:solidFill>
                  <a:srgbClr val="100052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You!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967034" y="8020050"/>
            <a:ext cx="6429333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b="true">
                <a:solidFill>
                  <a:srgbClr val="100052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Learn more</a:t>
            </a:r>
          </a:p>
          <a:p>
            <a:pPr algn="ctr">
              <a:lnSpc>
                <a:spcPts val="4799"/>
              </a:lnSpc>
            </a:pPr>
            <a:r>
              <a:rPr lang="en-US" sz="3999">
                <a:solidFill>
                  <a:srgbClr val="100052"/>
                </a:solidFill>
                <a:latin typeface="Poppins 2"/>
                <a:ea typeface="Poppins 2"/>
                <a:cs typeface="Poppins 2"/>
                <a:sym typeface="Poppins 2"/>
              </a:rPr>
              <a:t>www.pinwheel.com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DAGWT-xDFvw</dc:identifier>
  <dcterms:modified xsi:type="dcterms:W3CDTF">2011-08-01T06:04:30Z</dcterms:modified>
  <cp:revision>1</cp:revision>
  <dc:title>Community Connector Presentation Template</dc:title>
</cp:coreProperties>
</file>